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3" r:id="rId8"/>
    <p:sldId id="298" r:id="rId9"/>
    <p:sldId id="334" r:id="rId10"/>
    <p:sldId id="335" r:id="rId11"/>
    <p:sldId id="336" r:id="rId12"/>
    <p:sldId id="337" r:id="rId13"/>
    <p:sldId id="338" r:id="rId14"/>
    <p:sldId id="339" r:id="rId15"/>
    <p:sldId id="340" r:id="rId16"/>
    <p:sldId id="341" r:id="rId17"/>
    <p:sldId id="342" r:id="rId18"/>
    <p:sldId id="343" r:id="rId19"/>
    <p:sldId id="277" r:id="rId20"/>
    <p:sldId id="284" r:id="rId21"/>
    <p:sldId id="344" r:id="rId22"/>
    <p:sldId id="304" r:id="rId23"/>
    <p:sldId id="345" r:id="rId24"/>
    <p:sldId id="346" r:id="rId25"/>
    <p:sldId id="347" r:id="rId26"/>
    <p:sldId id="348" r:id="rId27"/>
    <p:sldId id="349" r:id="rId28"/>
    <p:sldId id="350" r:id="rId29"/>
    <p:sldId id="351" r:id="rId30"/>
    <p:sldId id="359" r:id="rId31"/>
    <p:sldId id="353" r:id="rId32"/>
    <p:sldId id="354" r:id="rId33"/>
    <p:sldId id="355" r:id="rId34"/>
    <p:sldId id="356" r:id="rId35"/>
    <p:sldId id="357" r:id="rId36"/>
    <p:sldId id="360" r:id="rId37"/>
    <p:sldId id="294" r:id="rId38"/>
    <p:sldId id="296" r:id="rId39"/>
    <p:sldId id="318" r:id="rId40"/>
    <p:sldId id="319" r:id="rId41"/>
    <p:sldId id="321" r:id="rId42"/>
    <p:sldId id="322" r:id="rId43"/>
    <p:sldId id="323" r:id="rId44"/>
    <p:sldId id="324" r:id="rId45"/>
    <p:sldId id="288" r:id="rId46"/>
    <p:sldId id="361" r:id="rId47"/>
    <p:sldId id="362" r:id="rId48"/>
    <p:sldId id="363"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5174"/>
  </p:normalViewPr>
  <p:slideViewPr>
    <p:cSldViewPr snapToGrid="0" snapToObjects="1">
      <p:cViewPr varScale="1">
        <p:scale>
          <a:sx n="73" d="100"/>
          <a:sy n="73" d="100"/>
        </p:scale>
        <p:origin x="130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Arpit Damani</a:t>
            </a:r>
          </a:p>
          <a:p>
            <a:r>
              <a:rPr lang="en-US" dirty="0">
                <a:solidFill>
                  <a:schemeClr val="bg2"/>
                </a:solidFill>
                <a:latin typeface="Abadi" panose="020B0604020104020204" pitchFamily="34" charset="0"/>
                <a:ea typeface="SF Pro" pitchFamily="2" charset="0"/>
                <a:cs typeface="SF Pro" pitchFamily="2" charset="0"/>
              </a:rPr>
              <a:t>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785816" cy="4740049"/>
          </a:xfrm>
          <a:prstGeom prst="rect">
            <a:avLst/>
          </a:prstGeom>
        </p:spPr>
        <p:txBody>
          <a:bodyPr/>
          <a:lstStyle/>
          <a:p>
            <a:pPr>
              <a:lnSpc>
                <a:spcPct val="100000"/>
              </a:lnSpc>
            </a:pPr>
            <a:r>
              <a:rPr lang="en-US" sz="2200" dirty="0">
                <a:solidFill>
                  <a:schemeClr val="accent3">
                    <a:lumMod val="25000"/>
                  </a:schemeClr>
                </a:solidFill>
                <a:latin typeface="Abadi" panose="020B0604020104020204" pitchFamily="34" charset="0"/>
              </a:rPr>
              <a:t>We performed exploratory data analysis and determined the training labels.</a:t>
            </a:r>
          </a:p>
          <a:p>
            <a:pPr>
              <a:lnSpc>
                <a:spcPct val="100000"/>
              </a:lnSpc>
            </a:pPr>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pPr>
              <a:lnSpc>
                <a:spcPct val="100000"/>
              </a:lnSpc>
            </a:pPr>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https://github.com/arpitdamani/IBM-Data-Science-Capstone-Project/blob/main/EDA%20Lab.ipynb.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65840" y="1863104"/>
            <a:ext cx="5017252" cy="3986526"/>
          </a:xfrm>
          <a:prstGeom prst="rect">
            <a:avLst/>
          </a:prstGeom>
        </p:spPr>
      </p:pic>
    </p:spTree>
    <p:extLst>
      <p:ext uri="{BB962C8B-B14F-4D97-AF65-F5344CB8AC3E}">
        <p14:creationId xmlns:p14="http://schemas.microsoft.com/office/powerpoint/2010/main" val="1047715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407732" y="1611317"/>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link to the notebook is </a:t>
            </a:r>
            <a:r>
              <a:rPr kumimoji="0" lang="en-US" sz="22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rPr>
              <a:t>https://github.com/arpitdamani/IBM-Data-Science-Capstone-Project/blob/main/EDA%20with%20Visualization%20Lab.ipynb</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877014"/>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421194" y="1495703"/>
            <a:ext cx="5189612" cy="2965765"/>
          </a:xfrm>
          <a:prstGeom prst="rect">
            <a:avLst/>
          </a:prstGeom>
        </p:spPr>
      </p:pic>
    </p:spTree>
    <p:extLst>
      <p:ext uri="{BB962C8B-B14F-4D97-AF65-F5344CB8AC3E}">
        <p14:creationId xmlns:p14="http://schemas.microsoft.com/office/powerpoint/2010/main" val="388095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the DB2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date when the first successful landing outcome was achieved</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https://github.com/arpitdamani/IBM-Data-Science-Capstone-Project/blob/main/EDA%20With%20SQL%20Lab.ipynb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99149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the launch sites near any highways, railways or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If the launch sites are at a certain distance away from the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27544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https://github.com/arpitdamani/IBM-Data-Science-Capstone-Project/blob/main/spacex_dash_app.py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166680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7666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library, transformed the data, and split our data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https://github.com/arpitdamani/IBM-Data-Science-Capstone-Project/blob/main/Machine%20Learning%20Prediction%20Lab.ipynb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1184107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there are more number of flights launched from the Florida launch sites as compared to the California launch site (VAFB SLC 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2" name="Picture 1">
            <a:extLst>
              <a:ext uri="{FF2B5EF4-FFF2-40B4-BE49-F238E27FC236}">
                <a16:creationId xmlns:a16="http://schemas.microsoft.com/office/drawing/2014/main" id="{5EABB9EF-F8C5-0B16-D0E5-5A2751B1E8E3}"/>
              </a:ext>
            </a:extLst>
          </p:cNvPr>
          <p:cNvPicPr>
            <a:picLocks noChangeAspect="1"/>
          </p:cNvPicPr>
          <p:nvPr/>
        </p:nvPicPr>
        <p:blipFill>
          <a:blip r:embed="rId3"/>
          <a:stretch>
            <a:fillRect/>
          </a:stretch>
        </p:blipFill>
        <p:spPr>
          <a:xfrm>
            <a:off x="380993" y="3501954"/>
            <a:ext cx="11150551" cy="2176461"/>
          </a:xfrm>
          <a:prstGeom prst="rect">
            <a:avLst/>
          </a:prstGeom>
        </p:spPr>
      </p:pic>
    </p:spTree>
    <p:extLst>
      <p:ext uri="{BB962C8B-B14F-4D97-AF65-F5344CB8AC3E}">
        <p14:creationId xmlns:p14="http://schemas.microsoft.com/office/powerpoint/2010/main" val="281720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3523D75A-9679-FCC0-6618-7042DD9E9FB5}"/>
              </a:ext>
            </a:extLst>
          </p:cNvPr>
          <p:cNvSpPr txBox="1">
            <a:spLocks/>
          </p:cNvSpPr>
          <p:nvPr/>
        </p:nvSpPr>
        <p:spPr>
          <a:xfrm>
            <a:off x="864972" y="1952297"/>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out that for VAFB-SLC launch site there are no rockets launched for heavy payload mass (greater than 10000kg).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E2985A3E-78BA-6C2B-A702-C91020DDB6D3}"/>
              </a:ext>
            </a:extLst>
          </p:cNvPr>
          <p:cNvPicPr>
            <a:picLocks noChangeAspect="1"/>
          </p:cNvPicPr>
          <p:nvPr/>
        </p:nvPicPr>
        <p:blipFill>
          <a:blip r:embed="rId3"/>
          <a:stretch>
            <a:fillRect/>
          </a:stretch>
        </p:blipFill>
        <p:spPr>
          <a:xfrm>
            <a:off x="509751" y="3484178"/>
            <a:ext cx="11172497" cy="2422635"/>
          </a:xfrm>
          <a:prstGeom prst="rect">
            <a:avLst/>
          </a:prstGeom>
          <a:solidFill>
            <a:schemeClr val="bg1"/>
          </a:solidFill>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0705" y="2771476"/>
            <a:ext cx="4385572" cy="2017580"/>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From the plot, we can see that ES-L1, GEO, HEO, SSO, VLEO had the most success rate.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5600439" y="2033268"/>
            <a:ext cx="5967539" cy="3118877"/>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536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following plot we can observe that in the LEO orbit, success is related to the number of flights whereas in the GTO orbit, there seem to be no relationship between the number of flights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7" name="Picture 6">
            <a:extLst>
              <a:ext uri="{FF2B5EF4-FFF2-40B4-BE49-F238E27FC236}">
                <a16:creationId xmlns:a16="http://schemas.microsoft.com/office/drawing/2014/main" id="{8E27557F-3D01-6153-279B-04DDDB0D12B8}"/>
              </a:ext>
            </a:extLst>
          </p:cNvPr>
          <p:cNvPicPr>
            <a:picLocks noChangeAspect="1"/>
          </p:cNvPicPr>
          <p:nvPr/>
        </p:nvPicPr>
        <p:blipFill>
          <a:blip r:embed="rId3"/>
          <a:stretch>
            <a:fillRect/>
          </a:stretch>
        </p:blipFill>
        <p:spPr>
          <a:xfrm>
            <a:off x="472148" y="3520431"/>
            <a:ext cx="11247703" cy="2197197"/>
          </a:xfrm>
          <a:prstGeom prst="rect">
            <a:avLst/>
          </a:prstGeom>
          <a:solidFill>
            <a:schemeClr val="bg1"/>
          </a:solidFill>
        </p:spPr>
      </p:pic>
    </p:spTree>
    <p:extLst>
      <p:ext uri="{BB962C8B-B14F-4D97-AF65-F5344CB8AC3E}">
        <p14:creationId xmlns:p14="http://schemas.microsoft.com/office/powerpoint/2010/main" val="378117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or positive landing rates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7" name="Picture 6">
            <a:extLst>
              <a:ext uri="{FF2B5EF4-FFF2-40B4-BE49-F238E27FC236}">
                <a16:creationId xmlns:a16="http://schemas.microsoft.com/office/drawing/2014/main" id="{6467076D-3322-78FE-72C7-788554FCC4E7}"/>
              </a:ext>
            </a:extLst>
          </p:cNvPr>
          <p:cNvPicPr>
            <a:picLocks noChangeAspect="1"/>
          </p:cNvPicPr>
          <p:nvPr/>
        </p:nvPicPr>
        <p:blipFill>
          <a:blip r:embed="rId3"/>
          <a:stretch>
            <a:fillRect/>
          </a:stretch>
        </p:blipFill>
        <p:spPr>
          <a:xfrm>
            <a:off x="453194" y="3429000"/>
            <a:ext cx="11285611" cy="2204602"/>
          </a:xfrm>
          <a:prstGeom prst="rect">
            <a:avLst/>
          </a:prstGeom>
          <a:solidFill>
            <a:schemeClr val="bg1"/>
          </a:solidFill>
        </p:spPr>
      </p:pic>
    </p:spTree>
    <p:extLst>
      <p:ext uri="{BB962C8B-B14F-4D97-AF65-F5344CB8AC3E}">
        <p14:creationId xmlns:p14="http://schemas.microsoft.com/office/powerpoint/2010/main" val="1490664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2484115"/>
            <a:ext cx="4008384" cy="2017580"/>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5070174" y="1779204"/>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6188255" cy="4393982"/>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lnSpc>
                <a:spcPct val="100000"/>
              </a:lnSpc>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5FC6ED0-6DEF-26A1-8C3F-F1FBBE57C19B}"/>
              </a:ext>
            </a:extLst>
          </p:cNvPr>
          <p:cNvPicPr>
            <a:picLocks noChangeAspect="1"/>
          </p:cNvPicPr>
          <p:nvPr/>
        </p:nvPicPr>
        <p:blipFill>
          <a:blip r:embed="rId2"/>
          <a:stretch>
            <a:fillRect/>
          </a:stretch>
        </p:blipFill>
        <p:spPr>
          <a:xfrm>
            <a:off x="2145561" y="3026980"/>
            <a:ext cx="9560083" cy="321824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02574"/>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‘LIKE’ and ‘LIMIT’ operator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7" name="Picture 6">
            <a:extLst>
              <a:ext uri="{FF2B5EF4-FFF2-40B4-BE49-F238E27FC236}">
                <a16:creationId xmlns:a16="http://schemas.microsoft.com/office/drawing/2014/main" id="{96EF9C95-FA09-2011-C10A-19292CFF4781}"/>
              </a:ext>
            </a:extLst>
          </p:cNvPr>
          <p:cNvPicPr>
            <a:picLocks noChangeAspect="1"/>
          </p:cNvPicPr>
          <p:nvPr/>
        </p:nvPicPr>
        <p:blipFill>
          <a:blip r:embed="rId3"/>
          <a:stretch>
            <a:fillRect/>
          </a:stretch>
        </p:blipFill>
        <p:spPr>
          <a:xfrm>
            <a:off x="299545" y="1508544"/>
            <a:ext cx="11592910" cy="3132495"/>
          </a:xfrm>
          <a:prstGeom prst="rect">
            <a:avLst/>
          </a:prstGeom>
        </p:spPr>
      </p:pic>
    </p:spTree>
    <p:extLst>
      <p:ext uri="{BB962C8B-B14F-4D97-AF65-F5344CB8AC3E}">
        <p14:creationId xmlns:p14="http://schemas.microsoft.com/office/powerpoint/2010/main" val="3218326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mass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pic>
        <p:nvPicPr>
          <p:cNvPr id="7" name="Picture 6">
            <a:extLst>
              <a:ext uri="{FF2B5EF4-FFF2-40B4-BE49-F238E27FC236}">
                <a16:creationId xmlns:a16="http://schemas.microsoft.com/office/drawing/2014/main" id="{CB0A1A88-2F2B-2F3F-DAA8-A8C3C96EA03B}"/>
              </a:ext>
            </a:extLst>
          </p:cNvPr>
          <p:cNvPicPr>
            <a:picLocks noChangeAspect="1"/>
          </p:cNvPicPr>
          <p:nvPr/>
        </p:nvPicPr>
        <p:blipFill>
          <a:blip r:embed="rId3"/>
          <a:stretch>
            <a:fillRect/>
          </a:stretch>
        </p:blipFill>
        <p:spPr>
          <a:xfrm>
            <a:off x="708464" y="3079532"/>
            <a:ext cx="10638693" cy="2803322"/>
          </a:xfrm>
          <a:prstGeom prst="rect">
            <a:avLst/>
          </a:prstGeom>
        </p:spPr>
      </p:pic>
    </p:spTree>
    <p:extLst>
      <p:ext uri="{BB962C8B-B14F-4D97-AF65-F5344CB8AC3E}">
        <p14:creationId xmlns:p14="http://schemas.microsoft.com/office/powerpoint/2010/main" val="650756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Average Payload Mass by F9 v1.1</a:t>
            </a:r>
          </a:p>
        </p:txBody>
      </p:sp>
      <p:pic>
        <p:nvPicPr>
          <p:cNvPr id="6" name="Picture 5">
            <a:extLst>
              <a:ext uri="{FF2B5EF4-FFF2-40B4-BE49-F238E27FC236}">
                <a16:creationId xmlns:a16="http://schemas.microsoft.com/office/drawing/2014/main" id="{8202EDE1-DD8C-B2C7-3149-712AF2BD996B}"/>
              </a:ext>
            </a:extLst>
          </p:cNvPr>
          <p:cNvPicPr>
            <a:picLocks noChangeAspect="1"/>
          </p:cNvPicPr>
          <p:nvPr/>
        </p:nvPicPr>
        <p:blipFill>
          <a:blip r:embed="rId3"/>
          <a:stretch>
            <a:fillRect/>
          </a:stretch>
        </p:blipFill>
        <p:spPr>
          <a:xfrm>
            <a:off x="869982" y="3195146"/>
            <a:ext cx="10452036" cy="2714814"/>
          </a:xfrm>
          <a:prstGeom prst="rect">
            <a:avLst/>
          </a:prstGeom>
        </p:spPr>
      </p:pic>
    </p:spTree>
    <p:extLst>
      <p:ext uri="{BB962C8B-B14F-4D97-AF65-F5344CB8AC3E}">
        <p14:creationId xmlns:p14="http://schemas.microsoft.com/office/powerpoint/2010/main" val="257333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4530" y="1715238"/>
            <a:ext cx="6324890" cy="4393982"/>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We observed that the dates of the first successful landing outcome on ground pad was 22</a:t>
            </a:r>
            <a:r>
              <a:rPr lang="en-US" sz="2200" baseline="30000" dirty="0">
                <a:latin typeface="Abadi" panose="020B0604020104020204" pitchFamily="34" charset="0"/>
              </a:rPr>
              <a:t>nd</a:t>
            </a:r>
            <a:r>
              <a:rPr lang="en-US" sz="22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36525F1-ED25-90A5-99BF-F6C211A1586C}"/>
              </a:ext>
            </a:extLst>
          </p:cNvPr>
          <p:cNvPicPr>
            <a:picLocks noChangeAspect="1"/>
          </p:cNvPicPr>
          <p:nvPr/>
        </p:nvPicPr>
        <p:blipFill>
          <a:blip r:embed="rId2"/>
          <a:stretch>
            <a:fillRect/>
          </a:stretch>
        </p:blipFill>
        <p:spPr>
          <a:xfrm>
            <a:off x="2393197" y="3288410"/>
            <a:ext cx="9312447" cy="2956816"/>
          </a:xfrm>
          <a:prstGeom prst="rect">
            <a:avLst/>
          </a:prstGeom>
        </p:spPr>
      </p:pic>
    </p:spTree>
    <p:extLst>
      <p:ext uri="{BB962C8B-B14F-4D97-AF65-F5344CB8AC3E}">
        <p14:creationId xmlns:p14="http://schemas.microsoft.com/office/powerpoint/2010/main" val="253864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3622"/>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8537" y="1731287"/>
            <a:ext cx="8616145" cy="4393982"/>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We used the </a:t>
            </a:r>
            <a:r>
              <a:rPr lang="en-US" sz="2200" b="1" dirty="0">
                <a:latin typeface="Abadi" panose="020B0604020104020204" pitchFamily="34" charset="0"/>
              </a:rPr>
              <a:t>WHERE</a:t>
            </a:r>
            <a:r>
              <a:rPr lang="en-US" sz="2200" dirty="0">
                <a:latin typeface="Abadi" panose="020B0604020104020204" pitchFamily="34" charset="0"/>
              </a:rPr>
              <a:t> clause to filter for boosters which have successfully landed on drone ship and applied the </a:t>
            </a:r>
            <a:r>
              <a:rPr lang="en-US" sz="2200" b="1" dirty="0">
                <a:latin typeface="Abadi" panose="020B0604020104020204" pitchFamily="34" charset="0"/>
              </a:rPr>
              <a:t>BETWEEN </a:t>
            </a:r>
            <a:r>
              <a:rPr lang="en-US" sz="2200" dirty="0">
                <a:latin typeface="Abadi" panose="020B0604020104020204" pitchFamily="34" charset="0"/>
              </a:rPr>
              <a:t>condition to determine successful landing with payload mass greater than 4000 but less than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AC9022A0-DA86-B1D1-5F6A-378F198CF74E}"/>
              </a:ext>
            </a:extLst>
          </p:cNvPr>
          <p:cNvPicPr>
            <a:picLocks noChangeAspect="1"/>
          </p:cNvPicPr>
          <p:nvPr/>
        </p:nvPicPr>
        <p:blipFill>
          <a:blip r:embed="rId2"/>
          <a:stretch>
            <a:fillRect/>
          </a:stretch>
        </p:blipFill>
        <p:spPr>
          <a:xfrm>
            <a:off x="228091" y="3632963"/>
            <a:ext cx="11735817" cy="2690093"/>
          </a:xfrm>
          <a:prstGeom prst="rect">
            <a:avLst/>
          </a:prstGeom>
        </p:spPr>
      </p:pic>
    </p:spTree>
    <p:extLst>
      <p:ext uri="{BB962C8B-B14F-4D97-AF65-F5344CB8AC3E}">
        <p14:creationId xmlns:p14="http://schemas.microsoft.com/office/powerpoint/2010/main" val="1287494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6465" y="1355835"/>
            <a:ext cx="10499069" cy="550216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700" dirty="0">
                <a:solidFill>
                  <a:schemeClr val="accent3">
                    <a:lumMod val="25000"/>
                  </a:schemeClr>
                </a:solidFill>
                <a:latin typeface="Abadi" panose="020B0604020104020204" pitchFamily="34" charset="0"/>
              </a:rPr>
              <a:t>- Data Collection through API</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Data Collection through Web Scraping</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Exploratory Data Analysis with SQL</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Exploratory Data Analysis with Data Visualization</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Interactive Visual Analytics with Folium</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Machine Learning Prediction</a:t>
            </a:r>
          </a:p>
          <a:p>
            <a:pPr>
              <a:lnSpc>
                <a:spcPct val="150000"/>
              </a:lnSpc>
              <a:spcBef>
                <a:spcPts val="1400"/>
              </a:spcBef>
            </a:pPr>
            <a:r>
              <a:rPr lang="en-US" sz="20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t>
            </a:r>
            <a:r>
              <a:rPr lang="en-US" sz="1700" dirty="0">
                <a:solidFill>
                  <a:schemeClr val="accent3">
                    <a:lumMod val="25000"/>
                  </a:schemeClr>
                </a:solidFill>
                <a:latin typeface="Abadi" panose="020B0604020104020204" pitchFamily="34" charset="0"/>
              </a:rPr>
              <a:t>- Exploratory Data Analysis results</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Interactive Visual Analysis results</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	- Machine Learning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9384" y="1896583"/>
            <a:ext cx="9805554" cy="4393982"/>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We used the GROUP BY clause on ‘mission_outcome’ to filter the 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58AA9143-34FF-B293-C925-F041DC71CB4A}"/>
              </a:ext>
            </a:extLst>
          </p:cNvPr>
          <p:cNvPicPr>
            <a:picLocks noChangeAspect="1"/>
          </p:cNvPicPr>
          <p:nvPr/>
        </p:nvPicPr>
        <p:blipFill>
          <a:blip r:embed="rId2"/>
          <a:stretch>
            <a:fillRect/>
          </a:stretch>
        </p:blipFill>
        <p:spPr>
          <a:xfrm>
            <a:off x="863896" y="3245179"/>
            <a:ext cx="10027542" cy="3111171"/>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46924"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1254" y="2550039"/>
            <a:ext cx="3427001" cy="3908586"/>
          </a:xfrm>
          <a:prstGeom prst="rect">
            <a:avLst/>
          </a:prstGeom>
        </p:spPr>
        <p:txBody>
          <a:bodyPr vert="horz" lIns="91440" tIns="45720" rIns="91440" bIns="45720" rtlCol="0">
            <a:normAutofit/>
          </a:bodyPr>
          <a:lstStyle/>
          <a:p>
            <a:pPr>
              <a:lnSpc>
                <a:spcPct val="100000"/>
              </a:lnSpc>
              <a:spcBef>
                <a:spcPts val="1400"/>
              </a:spcBef>
            </a:pPr>
            <a:r>
              <a:rPr lang="en-US" sz="2200" dirty="0">
                <a:latin typeface="Abadi" panose="020B0604020104020204" pitchFamily="34" charset="0"/>
              </a:rPr>
              <a:t>We determined the booster that have carried the maximum payload using a subquery in the WHERE clause and the MAX()</a:t>
            </a:r>
            <a:r>
              <a:rPr lang="en-US" sz="2200" b="1" dirty="0">
                <a:latin typeface="Abadi" panose="020B0604020104020204" pitchFamily="34" charset="0"/>
              </a:rPr>
              <a:t> </a:t>
            </a:r>
            <a:r>
              <a:rPr lang="en-US" sz="22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99792" y="6155699"/>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lang="en-US"/>
              <a:pPr marL="0" marR="0" lvl="0" indent="0" algn="r" defTabSz="914400" rtl="0" eaLnBrk="1" fontAlgn="auto" latinLnBrk="0" hangingPunct="1">
                <a:lnSpc>
                  <a:spcPct val="100000"/>
                </a:lnSpc>
                <a:spcBef>
                  <a:spcPts val="0"/>
                </a:spcBef>
                <a:spcAft>
                  <a:spcPts val="600"/>
                </a:spcAft>
                <a:buClrTx/>
                <a:buSzTx/>
                <a:buFontTx/>
                <a:buNone/>
                <a:tabLst/>
                <a:defRPr/>
              </a:pPr>
              <a:t>31</a:t>
            </a:fld>
            <a:endParaRPr lang="en-US" dirty="0"/>
          </a:p>
        </p:txBody>
      </p:sp>
      <p:pic>
        <p:nvPicPr>
          <p:cNvPr id="7" name="Picture 6">
            <a:extLst>
              <a:ext uri="{FF2B5EF4-FFF2-40B4-BE49-F238E27FC236}">
                <a16:creationId xmlns:a16="http://schemas.microsoft.com/office/drawing/2014/main" id="{52B2B4C3-963D-7518-FD26-84DC31018A12}"/>
              </a:ext>
            </a:extLst>
          </p:cNvPr>
          <p:cNvPicPr>
            <a:picLocks noChangeAspect="1"/>
          </p:cNvPicPr>
          <p:nvPr/>
        </p:nvPicPr>
        <p:blipFill>
          <a:blip r:embed="rId2"/>
          <a:stretch>
            <a:fillRect/>
          </a:stretch>
        </p:blipFill>
        <p:spPr>
          <a:xfrm>
            <a:off x="4981879" y="1734207"/>
            <a:ext cx="7073487" cy="4084316"/>
          </a:xfrm>
          <a:prstGeom prst="rect">
            <a:avLst/>
          </a:prstGeom>
        </p:spPr>
      </p:pic>
    </p:spTree>
    <p:extLst>
      <p:ext uri="{BB962C8B-B14F-4D97-AF65-F5344CB8AC3E}">
        <p14:creationId xmlns:p14="http://schemas.microsoft.com/office/powerpoint/2010/main" val="3085339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310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‘WHERE’ clause, ‘LIKE’, and ‘AND’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7" name="Picture 6">
            <a:extLst>
              <a:ext uri="{FF2B5EF4-FFF2-40B4-BE49-F238E27FC236}">
                <a16:creationId xmlns:a16="http://schemas.microsoft.com/office/drawing/2014/main" id="{5BF568ED-C9C6-74D2-A72A-BEAD3C695782}"/>
              </a:ext>
            </a:extLst>
          </p:cNvPr>
          <p:cNvPicPr>
            <a:picLocks noChangeAspect="1"/>
          </p:cNvPicPr>
          <p:nvPr/>
        </p:nvPicPr>
        <p:blipFill>
          <a:blip r:embed="rId3"/>
          <a:stretch>
            <a:fillRect/>
          </a:stretch>
        </p:blipFill>
        <p:spPr>
          <a:xfrm>
            <a:off x="315729" y="3242981"/>
            <a:ext cx="11560542" cy="2705334"/>
          </a:xfrm>
          <a:prstGeom prst="rect">
            <a:avLst/>
          </a:prstGeom>
        </p:spPr>
      </p:pic>
    </p:spTree>
    <p:extLst>
      <p:ext uri="{BB962C8B-B14F-4D97-AF65-F5344CB8AC3E}">
        <p14:creationId xmlns:p14="http://schemas.microsoft.com/office/powerpoint/2010/main" val="4252787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8603"/>
            <a:ext cx="10687961" cy="4351338"/>
          </a:xfrm>
          <a:prstGeom prst="rect">
            <a:avLst/>
          </a:prstGeom>
        </p:spPr>
        <p:txBody>
          <a:bodyPr lIns="91440" tIns="45720" rIns="91440" bIns="45720" anchor="t"/>
          <a:lstStyle/>
          <a:p>
            <a:pPr>
              <a:spcBef>
                <a:spcPts val="1400"/>
              </a:spcBef>
            </a:pPr>
            <a:r>
              <a:rPr lang="en-US" sz="2200" dirty="0">
                <a:latin typeface="Abadi" panose="020B0604020104020204" pitchFamily="34" charset="0"/>
              </a:rPr>
              <a:t>We selected Landing outcomes and the COUNT of landing outcomes from the data and used the WHERE clause to filter for landing outcomes BETWEEN 2010-06-04 to 2010-03-20.</a:t>
            </a:r>
          </a:p>
          <a:p>
            <a:pPr>
              <a:spcBef>
                <a:spcPts val="1400"/>
              </a:spcBef>
            </a:pPr>
            <a:r>
              <a:rPr lang="en-US" sz="2200" dirty="0">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Rank Landing Outcomes Between 2010-06-04 and 2017-03-20</a:t>
            </a:r>
          </a:p>
        </p:txBody>
      </p:sp>
      <p:pic>
        <p:nvPicPr>
          <p:cNvPr id="6" name="Picture 5">
            <a:extLst>
              <a:ext uri="{FF2B5EF4-FFF2-40B4-BE49-F238E27FC236}">
                <a16:creationId xmlns:a16="http://schemas.microsoft.com/office/drawing/2014/main" id="{48275F71-5D7A-7AB1-74DB-079719D057D3}"/>
              </a:ext>
            </a:extLst>
          </p:cNvPr>
          <p:cNvPicPr>
            <a:picLocks noChangeAspect="1"/>
          </p:cNvPicPr>
          <p:nvPr/>
        </p:nvPicPr>
        <p:blipFill>
          <a:blip r:embed="rId3"/>
          <a:stretch>
            <a:fillRect/>
          </a:stretch>
        </p:blipFill>
        <p:spPr>
          <a:xfrm>
            <a:off x="280749" y="3429000"/>
            <a:ext cx="11666483" cy="3296609"/>
          </a:xfrm>
          <a:prstGeom prst="rect">
            <a:avLst/>
          </a:prstGeom>
        </p:spPr>
      </p:pic>
    </p:spTree>
    <p:extLst>
      <p:ext uri="{BB962C8B-B14F-4D97-AF65-F5344CB8AC3E}">
        <p14:creationId xmlns:p14="http://schemas.microsoft.com/office/powerpoint/2010/main" val="2373070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BA0FCA-D210-D9E8-5078-00E5487DDD48}"/>
              </a:ext>
            </a:extLst>
          </p:cNvPr>
          <p:cNvPicPr>
            <a:picLocks noChangeAspect="1"/>
          </p:cNvPicPr>
          <p:nvPr/>
        </p:nvPicPr>
        <p:blipFill>
          <a:blip r:embed="rId3"/>
          <a:stretch>
            <a:fillRect/>
          </a:stretch>
        </p:blipFill>
        <p:spPr>
          <a:xfrm>
            <a:off x="1796254" y="1330153"/>
            <a:ext cx="8599491" cy="543226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8761" y="1922384"/>
            <a:ext cx="11478100" cy="408753"/>
          </a:xfrm>
          <a:prstGeom prst="rect">
            <a:avLst/>
          </a:prstGeom>
          <a:solidFill>
            <a:schemeClr val="bg1"/>
          </a:solidFill>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can see that the SpaceX launch sites are located near the USA coasts – Florida &amp;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global map markers launch sites’ location</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colour labels</a:t>
            </a:r>
          </a:p>
        </p:txBody>
      </p:sp>
      <p:pic>
        <p:nvPicPr>
          <p:cNvPr id="4" name="Picture 3">
            <a:extLst>
              <a:ext uri="{FF2B5EF4-FFF2-40B4-BE49-F238E27FC236}">
                <a16:creationId xmlns:a16="http://schemas.microsoft.com/office/drawing/2014/main" id="{2E8631A7-C741-2B4F-2855-EC8F0486EC36}"/>
              </a:ext>
            </a:extLst>
          </p:cNvPr>
          <p:cNvPicPr>
            <a:picLocks noChangeAspect="1"/>
          </p:cNvPicPr>
          <p:nvPr/>
        </p:nvPicPr>
        <p:blipFill>
          <a:blip r:embed="rId3"/>
          <a:stretch>
            <a:fillRect/>
          </a:stretch>
        </p:blipFill>
        <p:spPr>
          <a:xfrm>
            <a:off x="1095575" y="1303282"/>
            <a:ext cx="9823669" cy="55547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its proximities</a:t>
            </a:r>
          </a:p>
        </p:txBody>
      </p:sp>
      <p:pic>
        <p:nvPicPr>
          <p:cNvPr id="4" name="Picture 3">
            <a:extLst>
              <a:ext uri="{FF2B5EF4-FFF2-40B4-BE49-F238E27FC236}">
                <a16:creationId xmlns:a16="http://schemas.microsoft.com/office/drawing/2014/main" id="{AE638A72-6F3B-4E8B-8C8E-BC6B06E84DC5}"/>
              </a:ext>
            </a:extLst>
          </p:cNvPr>
          <p:cNvPicPr>
            <a:picLocks noChangeAspect="1"/>
          </p:cNvPicPr>
          <p:nvPr/>
        </p:nvPicPr>
        <p:blipFill>
          <a:blip r:embed="rId3"/>
          <a:stretch>
            <a:fillRect/>
          </a:stretch>
        </p:blipFill>
        <p:spPr>
          <a:xfrm>
            <a:off x="1788032" y="1324915"/>
            <a:ext cx="8615936" cy="55330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6644" y="5223099"/>
            <a:ext cx="9919011" cy="109625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the launch site KSC LC-39A had the most successful launches than all the other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percentage by each launch site</a:t>
            </a:r>
          </a:p>
        </p:txBody>
      </p:sp>
      <p:pic>
        <p:nvPicPr>
          <p:cNvPr id="4" name="Picture 3">
            <a:extLst>
              <a:ext uri="{FF2B5EF4-FFF2-40B4-BE49-F238E27FC236}">
                <a16:creationId xmlns:a16="http://schemas.microsoft.com/office/drawing/2014/main" id="{D481A31F-4BFB-48B4-A2C1-6A21F7F40991}"/>
              </a:ext>
            </a:extLst>
          </p:cNvPr>
          <p:cNvPicPr>
            <a:picLocks noChangeAspect="1"/>
          </p:cNvPicPr>
          <p:nvPr/>
        </p:nvPicPr>
        <p:blipFill>
          <a:blip r:embed="rId3"/>
          <a:stretch>
            <a:fillRect/>
          </a:stretch>
        </p:blipFill>
        <p:spPr>
          <a:xfrm>
            <a:off x="207093" y="1530277"/>
            <a:ext cx="11777813" cy="35262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Introduction</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90000"/>
              </a:lnSpc>
              <a:spcBef>
                <a:spcPts val="1400"/>
              </a:spcBef>
              <a:spcAft>
                <a:spcPts val="0"/>
              </a:spcAft>
              <a:buClrTx/>
              <a:buSzTx/>
              <a:buFont typeface="Arial"/>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are the factors which determine if the rocket will land successfully?</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attributes that determine the success rate of a successful landing.</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3151198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8" y="5192660"/>
            <a:ext cx="10551583" cy="114880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that, the launch site KSC LC-39A has achieved the success rate of 76.9% whereas getting only 23.1% failure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the launch site with the highest launch success ratio</a:t>
            </a:r>
          </a:p>
        </p:txBody>
      </p:sp>
      <p:pic>
        <p:nvPicPr>
          <p:cNvPr id="4" name="Picture 3">
            <a:extLst>
              <a:ext uri="{FF2B5EF4-FFF2-40B4-BE49-F238E27FC236}">
                <a16:creationId xmlns:a16="http://schemas.microsoft.com/office/drawing/2014/main" id="{A26335FC-82DC-73FB-0AFC-EB96E3101347}"/>
              </a:ext>
            </a:extLst>
          </p:cNvPr>
          <p:cNvPicPr>
            <a:picLocks noChangeAspect="1"/>
          </p:cNvPicPr>
          <p:nvPr/>
        </p:nvPicPr>
        <p:blipFill>
          <a:blip r:embed="rId3"/>
          <a:stretch>
            <a:fillRect/>
          </a:stretch>
        </p:blipFill>
        <p:spPr>
          <a:xfrm>
            <a:off x="283778" y="1448059"/>
            <a:ext cx="11771586" cy="35244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62D884E1-9596-B313-CD04-11FE06C09D79}"/>
              </a:ext>
            </a:extLst>
          </p:cNvPr>
          <p:cNvPicPr>
            <a:picLocks noGrp="1" noChangeAspect="1"/>
          </p:cNvPicPr>
          <p:nvPr>
            <p:ph idx="4294967295"/>
          </p:nvPr>
        </p:nvPicPr>
        <p:blipFill rotWithShape="1">
          <a:blip r:embed="rId3"/>
          <a:srcRect l="3324" t="18234" b="5566"/>
          <a:stretch/>
        </p:blipFill>
        <p:spPr>
          <a:xfrm>
            <a:off x="231225" y="1377793"/>
            <a:ext cx="8840713" cy="2086304"/>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199697"/>
            <a:ext cx="10515600" cy="10300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Picture 6">
            <a:extLst>
              <a:ext uri="{FF2B5EF4-FFF2-40B4-BE49-F238E27FC236}">
                <a16:creationId xmlns:a16="http://schemas.microsoft.com/office/drawing/2014/main" id="{D5E0DAE5-245B-23D1-1919-4B9CDC586C65}"/>
              </a:ext>
            </a:extLst>
          </p:cNvPr>
          <p:cNvPicPr>
            <a:picLocks noChangeAspect="1"/>
          </p:cNvPicPr>
          <p:nvPr/>
        </p:nvPicPr>
        <p:blipFill rotWithShape="1">
          <a:blip r:embed="rId4"/>
          <a:srcRect l="3153" t="18302" b="4357"/>
          <a:stretch/>
        </p:blipFill>
        <p:spPr>
          <a:xfrm>
            <a:off x="231224" y="3911769"/>
            <a:ext cx="8840713" cy="2113804"/>
          </a:xfrm>
          <a:prstGeom prst="rect">
            <a:avLst/>
          </a:prstGeom>
        </p:spPr>
      </p:pic>
      <p:sp>
        <p:nvSpPr>
          <p:cNvPr id="8" name="TextBox 7">
            <a:extLst>
              <a:ext uri="{FF2B5EF4-FFF2-40B4-BE49-F238E27FC236}">
                <a16:creationId xmlns:a16="http://schemas.microsoft.com/office/drawing/2014/main" id="{9EBB83DD-3A8D-A223-7C07-57900283E375}"/>
              </a:ext>
            </a:extLst>
          </p:cNvPr>
          <p:cNvSpPr txBox="1"/>
          <p:nvPr/>
        </p:nvSpPr>
        <p:spPr>
          <a:xfrm>
            <a:off x="2901610" y="3460010"/>
            <a:ext cx="3499945" cy="369332"/>
          </a:xfrm>
          <a:prstGeom prst="rect">
            <a:avLst/>
          </a:prstGeom>
          <a:noFill/>
        </p:spPr>
        <p:txBody>
          <a:bodyPr wrap="square" rtlCol="0">
            <a:spAutoFit/>
          </a:bodyPr>
          <a:lstStyle/>
          <a:p>
            <a:r>
              <a:rPr lang="en-US" i="1" dirty="0"/>
              <a:t>Low weighted payload 0kg - 4000kg</a:t>
            </a:r>
          </a:p>
        </p:txBody>
      </p:sp>
      <p:sp>
        <p:nvSpPr>
          <p:cNvPr id="10" name="TextBox 9">
            <a:extLst>
              <a:ext uri="{FF2B5EF4-FFF2-40B4-BE49-F238E27FC236}">
                <a16:creationId xmlns:a16="http://schemas.microsoft.com/office/drawing/2014/main" id="{13CD295C-4DD1-54B1-C1BE-BBBF7C6A3668}"/>
              </a:ext>
            </a:extLst>
          </p:cNvPr>
          <p:cNvSpPr txBox="1"/>
          <p:nvPr/>
        </p:nvSpPr>
        <p:spPr>
          <a:xfrm>
            <a:off x="2618206" y="6025573"/>
            <a:ext cx="4066748" cy="369332"/>
          </a:xfrm>
          <a:prstGeom prst="rect">
            <a:avLst/>
          </a:prstGeom>
          <a:noFill/>
        </p:spPr>
        <p:txBody>
          <a:bodyPr wrap="square" rtlCol="0">
            <a:spAutoFit/>
          </a:bodyPr>
          <a:lstStyle/>
          <a:p>
            <a:r>
              <a:rPr lang="en-US" i="1" dirty="0"/>
              <a:t>High weighted payload 4000kg - 10000kg</a:t>
            </a:r>
          </a:p>
        </p:txBody>
      </p:sp>
      <p:sp>
        <p:nvSpPr>
          <p:cNvPr id="11" name="Content Placeholder 4">
            <a:extLst>
              <a:ext uri="{FF2B5EF4-FFF2-40B4-BE49-F238E27FC236}">
                <a16:creationId xmlns:a16="http://schemas.microsoft.com/office/drawing/2014/main" id="{4E8FABF2-63A3-606F-7772-1CBAD4EE974C}"/>
              </a:ext>
            </a:extLst>
          </p:cNvPr>
          <p:cNvSpPr txBox="1">
            <a:spLocks/>
          </p:cNvSpPr>
          <p:nvPr/>
        </p:nvSpPr>
        <p:spPr>
          <a:xfrm>
            <a:off x="9290390" y="2678586"/>
            <a:ext cx="2743201" cy="24663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We can see that, the success rate for low weighted payloads is higher than the heavy weighted payloads.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41208" y="586822"/>
            <a:ext cx="6002636" cy="1645920"/>
          </a:xfrm>
          <a:prstGeom prst="rect">
            <a:avLst/>
          </a:prstGeom>
        </p:spPr>
        <p:txBody>
          <a:bodyPr vert="horz" lIns="91440" tIns="45720" rIns="91440" bIns="45720" rtlCol="0" anchor="ctr">
            <a:normAutofit/>
          </a:bodyPr>
          <a:lstStyle/>
          <a:p>
            <a:pPr>
              <a:lnSpc>
                <a:spcPct val="100000"/>
              </a:lnSpc>
              <a:spcBef>
                <a:spcPts val="1400"/>
              </a:spcBef>
            </a:pPr>
            <a:r>
              <a:rPr lang="en-US" sz="2200" dirty="0">
                <a:latin typeface="Abadi" panose="020B0604020104020204" pitchFamily="34" charset="0"/>
              </a:rPr>
              <a:t>The Decision Tree classifier is the model with the highest 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2B40E90-C4CB-03D3-DE8C-717937D4500A}"/>
              </a:ext>
            </a:extLst>
          </p:cNvPr>
          <p:cNvPicPr>
            <a:picLocks noChangeAspect="1"/>
          </p:cNvPicPr>
          <p:nvPr/>
        </p:nvPicPr>
        <p:blipFill>
          <a:blip r:embed="rId2"/>
          <a:stretch>
            <a:fillRect/>
          </a:stretch>
        </p:blipFill>
        <p:spPr>
          <a:xfrm>
            <a:off x="554416" y="2698490"/>
            <a:ext cx="11167447" cy="3915462"/>
          </a:xfrm>
          <a:prstGeom prst="rect">
            <a:avLst/>
          </a:prstGeom>
        </p:spPr>
      </p:pic>
    </p:spTree>
    <p:extLst>
      <p:ext uri="{BB962C8B-B14F-4D97-AF65-F5344CB8AC3E}">
        <p14:creationId xmlns:p14="http://schemas.microsoft.com/office/powerpoint/2010/main" val="1157434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6719" y="2511535"/>
            <a:ext cx="5325989" cy="25881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A6417B1B-B910-3245-D7FB-AFAFE7C8FBBE}"/>
              </a:ext>
            </a:extLst>
          </p:cNvPr>
          <p:cNvPicPr>
            <a:picLocks noChangeAspect="1"/>
          </p:cNvPicPr>
          <p:nvPr/>
        </p:nvPicPr>
        <p:blipFill>
          <a:blip r:embed="rId3"/>
          <a:stretch>
            <a:fillRect/>
          </a:stretch>
        </p:blipFill>
        <p:spPr>
          <a:xfrm>
            <a:off x="6411310" y="1870916"/>
            <a:ext cx="5010679" cy="3869358"/>
          </a:xfrm>
          <a:prstGeom prst="rect">
            <a:avLst/>
          </a:prstGeom>
          <a:solidFill>
            <a:schemeClr val="bg1"/>
          </a:solidFill>
        </p:spPr>
      </p:pic>
    </p:spTree>
    <p:extLst>
      <p:ext uri="{BB962C8B-B14F-4D97-AF65-F5344CB8AC3E}">
        <p14:creationId xmlns:p14="http://schemas.microsoft.com/office/powerpoint/2010/main" val="295870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759961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Data was collected using SpaceX API and web scraping from Wikipedia. </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One-hot encoding was applied to categorical features.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How to build, tune, evaluate classification models.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03356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515600"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procedures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the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turned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filled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also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3154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https://github.com/arpitdamani/IBM-Data-Science-Capstone-Project/blob/main/Data%20Collection%20API%20Lab.ipynb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5" name="Picture 4">
            <a:extLst>
              <a:ext uri="{FF2B5EF4-FFF2-40B4-BE49-F238E27FC236}">
                <a16:creationId xmlns:a16="http://schemas.microsoft.com/office/drawing/2014/main" id="{6A3C03CF-60BC-3DCA-6CF5-4C11450F3432}"/>
              </a:ext>
            </a:extLst>
          </p:cNvPr>
          <p:cNvPicPr>
            <a:picLocks noChangeAspect="1"/>
          </p:cNvPicPr>
          <p:nvPr/>
        </p:nvPicPr>
        <p:blipFill>
          <a:blip r:embed="rId3"/>
          <a:stretch>
            <a:fillRect/>
          </a:stretch>
        </p:blipFill>
        <p:spPr>
          <a:xfrm>
            <a:off x="6027811" y="1359557"/>
            <a:ext cx="5107022" cy="4666593"/>
          </a:xfrm>
          <a:prstGeom prst="rect">
            <a:avLst/>
          </a:prstGeom>
        </p:spPr>
      </p:pic>
    </p:spTree>
    <p:extLst>
      <p:ext uri="{BB962C8B-B14F-4D97-AF65-F5344CB8AC3E}">
        <p14:creationId xmlns:p14="http://schemas.microsoft.com/office/powerpoint/2010/main" val="2544208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scraping to extract the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https://github.com/arpitdamani/IBM-Data-Science-Capstone-Project/blob/main/Data%20Collection%20with%20Web%20Scraping.ipynb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p:txBody>
      </p:sp>
      <p:grpSp>
        <p:nvGrpSpPr>
          <p:cNvPr id="22" name="Group 21">
            <a:extLst>
              <a:ext uri="{FF2B5EF4-FFF2-40B4-BE49-F238E27FC236}">
                <a16:creationId xmlns:a16="http://schemas.microsoft.com/office/drawing/2014/main" id="{675E7685-BCF6-A8FF-0643-3204A969EBA2}"/>
              </a:ext>
            </a:extLst>
          </p:cNvPr>
          <p:cNvGrpSpPr/>
          <p:nvPr/>
        </p:nvGrpSpPr>
        <p:grpSpPr>
          <a:xfrm>
            <a:off x="5910262" y="1392499"/>
            <a:ext cx="5826279" cy="5004483"/>
            <a:chOff x="-339087" y="282051"/>
            <a:chExt cx="8062946" cy="6639011"/>
          </a:xfrm>
        </p:grpSpPr>
        <p:pic>
          <p:nvPicPr>
            <p:cNvPr id="18" name="Picture 17">
              <a:extLst>
                <a:ext uri="{FF2B5EF4-FFF2-40B4-BE49-F238E27FC236}">
                  <a16:creationId xmlns:a16="http://schemas.microsoft.com/office/drawing/2014/main" id="{22CD774F-F833-3BE5-83A6-D6B6A7E34778}"/>
                </a:ext>
              </a:extLst>
            </p:cNvPr>
            <p:cNvPicPr>
              <a:picLocks noChangeAspect="1"/>
            </p:cNvPicPr>
            <p:nvPr/>
          </p:nvPicPr>
          <p:blipFill rotWithShape="1">
            <a:blip r:embed="rId3"/>
            <a:srcRect r="33867"/>
            <a:stretch/>
          </p:blipFill>
          <p:spPr>
            <a:xfrm>
              <a:off x="-339087" y="282051"/>
              <a:ext cx="8062946" cy="5874449"/>
            </a:xfrm>
            <a:prstGeom prst="rect">
              <a:avLst/>
            </a:prstGeom>
          </p:spPr>
        </p:pic>
        <p:pic>
          <p:nvPicPr>
            <p:cNvPr id="20" name="Picture 19">
              <a:extLst>
                <a:ext uri="{FF2B5EF4-FFF2-40B4-BE49-F238E27FC236}">
                  <a16:creationId xmlns:a16="http://schemas.microsoft.com/office/drawing/2014/main" id="{E3AD8FF9-637B-7282-07BF-06CDE45BDD2F}"/>
                </a:ext>
              </a:extLst>
            </p:cNvPr>
            <p:cNvPicPr>
              <a:picLocks noChangeAspect="1"/>
            </p:cNvPicPr>
            <p:nvPr/>
          </p:nvPicPr>
          <p:blipFill rotWithShape="1">
            <a:blip r:embed="rId4"/>
            <a:srcRect r="33867"/>
            <a:stretch/>
          </p:blipFill>
          <p:spPr>
            <a:xfrm>
              <a:off x="-339087" y="4184082"/>
              <a:ext cx="8062946" cy="2736980"/>
            </a:xfrm>
            <a:prstGeom prst="rect">
              <a:avLst/>
            </a:prstGeom>
          </p:spPr>
        </p:pic>
      </p:grpSp>
    </p:spTree>
    <p:extLst>
      <p:ext uri="{BB962C8B-B14F-4D97-AF65-F5344CB8AC3E}">
        <p14:creationId xmlns:p14="http://schemas.microsoft.com/office/powerpoint/2010/main" val="287065785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1888</TotalTime>
  <Words>2002</Words>
  <Application>Microsoft Office PowerPoint</Application>
  <PresentationFormat>Widescreen</PresentationFormat>
  <Paragraphs>218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Manoj</cp:lastModifiedBy>
  <cp:revision>208</cp:revision>
  <dcterms:created xsi:type="dcterms:W3CDTF">2021-04-29T18:58:34Z</dcterms:created>
  <dcterms:modified xsi:type="dcterms:W3CDTF">2022-05-25T16:49:35Z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